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3" r:id="rId5"/>
    <p:sldId id="264" r:id="rId6"/>
    <p:sldId id="259" r:id="rId7"/>
    <p:sldId id="265" r:id="rId8"/>
    <p:sldId id="266" r:id="rId9"/>
    <p:sldId id="260" r:id="rId10"/>
    <p:sldId id="261" r:id="rId11"/>
    <p:sldId id="262" r:id="rId12"/>
  </p:sldIdLst>
  <p:sldSz cx="18288000" cy="10287000"/>
  <p:notesSz cx="6858000" cy="9144000"/>
  <p:embeddedFontLst>
    <p:embeddedFont>
      <p:font typeface="Arial" panose="020B0604020202020204" pitchFamily="34" charset="0"/>
      <p:regular r:id="rId13"/>
    </p:embeddedFont>
    <p:embeddedFont>
      <p:font typeface="Arial Bold" panose="020B0704020202020204" pitchFamily="34" charset="0"/>
      <p:regular r:id="rId14"/>
      <p:bold r:id="rId15"/>
    </p:embeddedFont>
    <p:embeddedFont>
      <p:font typeface="Arimo Bold" panose="020B0604020202020204" charset="0"/>
      <p:regular r:id="rId16"/>
    </p:embeddedFont>
    <p:embeddedFont>
      <p:font typeface="Calibri" panose="020F0502020204030204" pitchFamily="34" charset="0"/>
      <p:regular r:id="rId17"/>
      <p:bold r:id="rId18"/>
      <p:italic r:id="rId19"/>
      <p:boldItalic r:id="rId20"/>
    </p:embeddedFont>
    <p:embeddedFont>
      <p:font typeface="EB Garamond" panose="00000500000000000000" pitchFamily="2" charset="0"/>
      <p:regular r:id="rId21"/>
      <p:bold r:id="rId22"/>
      <p:italic r:id="rId23"/>
      <p:boldItalic r:id="rId24"/>
    </p:embeddedFont>
    <p:embeddedFont>
      <p:font typeface="EB Garamond Medium" panose="00000600000000000000" pitchFamily="2" charset="0"/>
      <p:regular r:id="rId25"/>
      <p:italic r:id="rId26"/>
    </p:embeddedFont>
    <p:embeddedFont>
      <p:font typeface="EB Garamond SemiBold" panose="020F0502020204030204" pitchFamily="2" charset="0"/>
      <p:boldItalic r:id="rId27"/>
    </p:embeddedFont>
    <p:embeddedFont>
      <p:font typeface="Public Sans Bold Italics"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40" d="100"/>
          <a:sy n="40" d="100"/>
        </p:scale>
        <p:origin x="900" y="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viewProps" Target="viewProps.xml"/></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svg>
</file>

<file path=ppt/media/image18.png>
</file>

<file path=ppt/media/image19.png>
</file>

<file path=ppt/media/image2.jpe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3.png"/><Relationship Id="rId7"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 Id="rId9" Type="http://schemas.openxmlformats.org/officeDocument/2006/relationships/hyperlink" Target="https://github.com/Anuledger2003/E-COMMERCE_WEBSIT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8282"/>
            <a:ext cx="18288000" cy="10270434"/>
            <a:chOff x="0" y="0"/>
            <a:chExt cx="24384000" cy="13693912"/>
          </a:xfrm>
        </p:grpSpPr>
        <p:sp>
          <p:nvSpPr>
            <p:cNvPr id="3" name="Freeform 3"/>
            <p:cNvSpPr/>
            <p:nvPr/>
          </p:nvSpPr>
          <p:spPr>
            <a:xfrm>
              <a:off x="0" y="0"/>
              <a:ext cx="24384000" cy="13693902"/>
            </a:xfrm>
            <a:custGeom>
              <a:avLst/>
              <a:gdLst/>
              <a:ahLst/>
              <a:cxnLst/>
              <a:rect l="l" t="t" r="r" b="b"/>
              <a:pathLst>
                <a:path w="24384000" h="13693902">
                  <a:moveTo>
                    <a:pt x="0" y="0"/>
                  </a:moveTo>
                  <a:lnTo>
                    <a:pt x="24384000" y="0"/>
                  </a:lnTo>
                  <a:lnTo>
                    <a:pt x="24384000" y="13693902"/>
                  </a:lnTo>
                  <a:lnTo>
                    <a:pt x="0" y="13693902"/>
                  </a:lnTo>
                  <a:lnTo>
                    <a:pt x="0" y="0"/>
                  </a:lnTo>
                  <a:close/>
                </a:path>
              </a:pathLst>
            </a:custGeom>
            <a:blipFill>
              <a:blip r:embed="rId2"/>
              <a:stretch>
                <a:fillRect t="-16" b="-16"/>
              </a:stretch>
            </a:blipFill>
          </p:spPr>
        </p:sp>
      </p:grpSp>
      <p:sp>
        <p:nvSpPr>
          <p:cNvPr id="4" name="TextBox 4"/>
          <p:cNvSpPr txBox="1"/>
          <p:nvPr/>
        </p:nvSpPr>
        <p:spPr>
          <a:xfrm>
            <a:off x="613188" y="4795726"/>
            <a:ext cx="7195994" cy="697948"/>
          </a:xfrm>
          <a:prstGeom prst="rect">
            <a:avLst/>
          </a:prstGeom>
        </p:spPr>
        <p:txBody>
          <a:bodyPr lIns="0" tIns="0" rIns="0" bIns="0" rtlCol="0" anchor="t">
            <a:spAutoFit/>
          </a:bodyPr>
          <a:lstStyle/>
          <a:p>
            <a:pPr algn="l">
              <a:lnSpc>
                <a:spcPts val="5759"/>
              </a:lnSpc>
            </a:pPr>
            <a:r>
              <a:rPr lang="en-US" sz="4800" dirty="0">
                <a:solidFill>
                  <a:srgbClr val="223669"/>
                </a:solidFill>
                <a:latin typeface="Arimo Bold"/>
              </a:rPr>
              <a:t>“E-Commerce Website”</a:t>
            </a:r>
          </a:p>
        </p:txBody>
      </p:sp>
      <p:sp>
        <p:nvSpPr>
          <p:cNvPr id="5" name="TextBox 5"/>
          <p:cNvSpPr txBox="1"/>
          <p:nvPr/>
        </p:nvSpPr>
        <p:spPr>
          <a:xfrm>
            <a:off x="613232" y="6651781"/>
            <a:ext cx="7195950" cy="743077"/>
          </a:xfrm>
          <a:prstGeom prst="rect">
            <a:avLst/>
          </a:prstGeom>
        </p:spPr>
        <p:txBody>
          <a:bodyPr lIns="0" tIns="0" rIns="0" bIns="0" rtlCol="0" anchor="t">
            <a:spAutoFit/>
          </a:bodyPr>
          <a:lstStyle/>
          <a:p>
            <a:pPr algn="l">
              <a:lnSpc>
                <a:spcPts val="5759"/>
              </a:lnSpc>
            </a:pPr>
            <a:r>
              <a:rPr lang="en-US" sz="4800">
                <a:solidFill>
                  <a:srgbClr val="223669"/>
                </a:solidFill>
                <a:latin typeface="Arimo Bold"/>
              </a:rPr>
              <a:t>Task - 4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5400" y="-25400"/>
            <a:ext cx="18288002" cy="10287002"/>
            <a:chOff x="0" y="0"/>
            <a:chExt cx="24384003" cy="13716003"/>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9298" b="-9298"/>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t="-14" b="-14"/>
              </a:stretch>
            </a:blipFill>
          </p:spPr>
          <p:txBody>
            <a:bodyPr/>
            <a:lstStyle/>
            <a:p>
              <a:endParaRPr lang="en-IN" dirty="0"/>
            </a:p>
          </p:txBody>
        </p:sp>
      </p:grpSp>
      <p:sp>
        <p:nvSpPr>
          <p:cNvPr id="6" name="Freeform 6"/>
          <p:cNvSpPr/>
          <p:nvPr/>
        </p:nvSpPr>
        <p:spPr>
          <a:xfrm>
            <a:off x="4480990" y="2815770"/>
            <a:ext cx="9623107" cy="153353"/>
          </a:xfrm>
          <a:custGeom>
            <a:avLst/>
            <a:gdLst/>
            <a:ahLst/>
            <a:cxnLst/>
            <a:rect l="l" t="t" r="r" b="b"/>
            <a:pathLst>
              <a:path w="9623107" h="153353">
                <a:moveTo>
                  <a:pt x="0" y="0"/>
                </a:moveTo>
                <a:lnTo>
                  <a:pt x="9623107" y="0"/>
                </a:lnTo>
                <a:lnTo>
                  <a:pt x="9623107" y="153353"/>
                </a:lnTo>
                <a:lnTo>
                  <a:pt x="0" y="1533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5385670" y="3570514"/>
            <a:ext cx="2362200" cy="2362200"/>
            <a:chOff x="0" y="0"/>
            <a:chExt cx="3149600" cy="3149600"/>
          </a:xfrm>
        </p:grpSpPr>
        <p:sp>
          <p:nvSpPr>
            <p:cNvPr id="8" name="Freeform 8"/>
            <p:cNvSpPr/>
            <p:nvPr/>
          </p:nvSpPr>
          <p:spPr>
            <a:xfrm>
              <a:off x="0" y="0"/>
              <a:ext cx="3149600" cy="3149600"/>
            </a:xfrm>
            <a:custGeom>
              <a:avLst/>
              <a:gdLst/>
              <a:ahLst/>
              <a:cxnLst/>
              <a:rect l="l" t="t" r="r" b="b"/>
              <a:pathLst>
                <a:path w="3149600" h="3149600">
                  <a:moveTo>
                    <a:pt x="0" y="0"/>
                  </a:moveTo>
                  <a:lnTo>
                    <a:pt x="3149600" y="0"/>
                  </a:lnTo>
                  <a:lnTo>
                    <a:pt x="3149600" y="3149600"/>
                  </a:lnTo>
                  <a:lnTo>
                    <a:pt x="0" y="3149600"/>
                  </a:lnTo>
                  <a:lnTo>
                    <a:pt x="0" y="0"/>
                  </a:lnTo>
                  <a:close/>
                </a:path>
              </a:pathLst>
            </a:custGeom>
            <a:blipFill>
              <a:blip r:embed="rId6"/>
              <a:stretch>
                <a:fillRect/>
              </a:stretch>
            </a:blipFill>
          </p:spPr>
        </p:sp>
      </p:grpSp>
      <p:sp>
        <p:nvSpPr>
          <p:cNvPr id="9" name="Freeform 9"/>
          <p:cNvSpPr/>
          <p:nvPr/>
        </p:nvSpPr>
        <p:spPr>
          <a:xfrm>
            <a:off x="4466646" y="1226916"/>
            <a:ext cx="9637491" cy="1588865"/>
          </a:xfrm>
          <a:custGeom>
            <a:avLst/>
            <a:gdLst/>
            <a:ahLst/>
            <a:cxnLst/>
            <a:rect l="l" t="t" r="r" b="b"/>
            <a:pathLst>
              <a:path w="9637491" h="1588865">
                <a:moveTo>
                  <a:pt x="0" y="0"/>
                </a:moveTo>
                <a:lnTo>
                  <a:pt x="9637491" y="0"/>
                </a:lnTo>
                <a:lnTo>
                  <a:pt x="9637491" y="1588865"/>
                </a:lnTo>
                <a:lnTo>
                  <a:pt x="0" y="158886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TextBox 10"/>
          <p:cNvSpPr txBox="1"/>
          <p:nvPr/>
        </p:nvSpPr>
        <p:spPr>
          <a:xfrm>
            <a:off x="5359857" y="1631278"/>
            <a:ext cx="7851062" cy="826176"/>
          </a:xfrm>
          <a:prstGeom prst="rect">
            <a:avLst/>
          </a:prstGeom>
        </p:spPr>
        <p:txBody>
          <a:bodyPr lIns="0" tIns="0" rIns="0" bIns="0" rtlCol="0" anchor="t">
            <a:spAutoFit/>
          </a:bodyPr>
          <a:lstStyle/>
          <a:p>
            <a:pPr algn="ctr">
              <a:lnSpc>
                <a:spcPts val="4320"/>
              </a:lnSpc>
            </a:pPr>
            <a:r>
              <a:rPr lang="en-US" sz="3600">
                <a:solidFill>
                  <a:srgbClr val="FFFFFF"/>
                </a:solidFill>
                <a:latin typeface="Public Sans Bold Italics"/>
              </a:rPr>
              <a:t>Submission Github</a:t>
            </a:r>
          </a:p>
        </p:txBody>
      </p:sp>
      <p:sp>
        <p:nvSpPr>
          <p:cNvPr id="13" name="TextBox 12">
            <a:extLst>
              <a:ext uri="{FF2B5EF4-FFF2-40B4-BE49-F238E27FC236}">
                <a16:creationId xmlns:a16="http://schemas.microsoft.com/office/drawing/2014/main" id="{0E364FBA-5FB3-B47D-0584-ABD4E22F7008}"/>
              </a:ext>
            </a:extLst>
          </p:cNvPr>
          <p:cNvSpPr txBox="1"/>
          <p:nvPr/>
        </p:nvSpPr>
        <p:spPr>
          <a:xfrm>
            <a:off x="7773270" y="4548632"/>
            <a:ext cx="6123407" cy="830997"/>
          </a:xfrm>
          <a:prstGeom prst="rect">
            <a:avLst/>
          </a:prstGeom>
          <a:noFill/>
        </p:spPr>
        <p:txBody>
          <a:bodyPr wrap="square">
            <a:spAutoFit/>
          </a:bodyPr>
          <a:lstStyle/>
          <a:p>
            <a:pPr marL="0" lvl="0" indent="0" algn="ctr" rtl="0">
              <a:lnSpc>
                <a:spcPct val="100000"/>
              </a:lnSpc>
              <a:spcBef>
                <a:spcPts val="0"/>
              </a:spcBef>
              <a:spcAft>
                <a:spcPts val="0"/>
              </a:spcAft>
              <a:buClr>
                <a:srgbClr val="BD8738"/>
              </a:buClr>
              <a:buSzPts val="2000"/>
              <a:buNone/>
            </a:pPr>
            <a:r>
              <a:rPr lang="en-US" sz="2400" dirty="0">
                <a:solidFill>
                  <a:schemeClr val="tx1"/>
                </a:solidFill>
                <a:hlinkClick r:id="rId9">
                  <a:extLst>
                    <a:ext uri="{A12FA001-AC4F-418D-AE19-62706E023703}">
                      <ahyp:hlinkClr xmlns:ahyp="http://schemas.microsoft.com/office/drawing/2018/hyperlinkcolor" val="tx"/>
                    </a:ext>
                  </a:extLst>
                </a:hlinkClick>
              </a:rPr>
              <a:t>https://github.com/Anuledger2003/E-COMMERCE_WEBSITE</a:t>
            </a:r>
            <a:endParaRPr lang="en-US" sz="2400" b="0" i="0" dirty="0">
              <a:solidFill>
                <a:schemeClr val="tx1"/>
              </a:solidFill>
              <a:latin typeface="EB Garamond SemiBold"/>
              <a:ea typeface="EB Garamond SemiBold"/>
              <a:cs typeface="EB Garamond SemiBold"/>
              <a:sym typeface="EB Garamon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4" b="-14"/>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t="-14" b="-14"/>
              </a:stretch>
            </a:blipFill>
          </p:spPr>
        </p:sp>
      </p:grpSp>
      <p:grpSp>
        <p:nvGrpSpPr>
          <p:cNvPr id="6" name="Group 6"/>
          <p:cNvGrpSpPr/>
          <p:nvPr/>
        </p:nvGrpSpPr>
        <p:grpSpPr>
          <a:xfrm>
            <a:off x="0" y="0"/>
            <a:ext cx="18288000" cy="10287000"/>
            <a:chOff x="0" y="0"/>
            <a:chExt cx="24384000" cy="13716000"/>
          </a:xfrm>
        </p:grpSpPr>
        <p:sp>
          <p:nvSpPr>
            <p:cNvPr id="7" name="Freeform 7"/>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t="-14" b="-14"/>
              </a:stretch>
            </a:blip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6988"/>
            <a:chOff x="0" y="0"/>
            <a:chExt cx="24384000" cy="13715984"/>
          </a:xfrm>
        </p:grpSpPr>
        <p:sp>
          <p:nvSpPr>
            <p:cNvPr id="3" name="Freeform 3"/>
            <p:cNvSpPr/>
            <p:nvPr/>
          </p:nvSpPr>
          <p:spPr>
            <a:xfrm flipH="1">
              <a:off x="0" y="0"/>
              <a:ext cx="24384000" cy="13716000"/>
            </a:xfrm>
            <a:custGeom>
              <a:avLst/>
              <a:gdLst/>
              <a:ahLst/>
              <a:cxnLst/>
              <a:rect l="l" t="t" r="r" b="b"/>
              <a:pathLst>
                <a:path w="24384000" h="13716000">
                  <a:moveTo>
                    <a:pt x="24384000" y="0"/>
                  </a:moveTo>
                  <a:lnTo>
                    <a:pt x="0" y="0"/>
                  </a:lnTo>
                  <a:lnTo>
                    <a:pt x="0" y="13716000"/>
                  </a:lnTo>
                  <a:lnTo>
                    <a:pt x="24384000" y="13716000"/>
                  </a:lnTo>
                  <a:lnTo>
                    <a:pt x="24384000" y="0"/>
                  </a:lnTo>
                  <a:close/>
                </a:path>
              </a:pathLst>
            </a:custGeom>
            <a:blipFill>
              <a:blip r:embed="rId2"/>
              <a:stretch>
                <a:fillRect l="-6249" r="-6249"/>
              </a:stretch>
            </a:blipFill>
          </p:spPr>
        </p:sp>
      </p:grpSp>
      <p:grpSp>
        <p:nvGrpSpPr>
          <p:cNvPr id="4" name="Group 4"/>
          <p:cNvGrpSpPr/>
          <p:nvPr/>
        </p:nvGrpSpPr>
        <p:grpSpPr>
          <a:xfrm>
            <a:off x="0" y="12"/>
            <a:ext cx="18287980" cy="10296000"/>
            <a:chOff x="0" y="0"/>
            <a:chExt cx="24383973" cy="13728000"/>
          </a:xfrm>
        </p:grpSpPr>
        <p:sp>
          <p:nvSpPr>
            <p:cNvPr id="5" name="Freeform 5"/>
            <p:cNvSpPr/>
            <p:nvPr/>
          </p:nvSpPr>
          <p:spPr>
            <a:xfrm>
              <a:off x="0" y="0"/>
              <a:ext cx="24384000" cy="13727937"/>
            </a:xfrm>
            <a:custGeom>
              <a:avLst/>
              <a:gdLst/>
              <a:ahLst/>
              <a:cxnLst/>
              <a:rect l="l" t="t" r="r" b="b"/>
              <a:pathLst>
                <a:path w="24384000" h="13727937">
                  <a:moveTo>
                    <a:pt x="0" y="0"/>
                  </a:moveTo>
                  <a:lnTo>
                    <a:pt x="24384000" y="0"/>
                  </a:lnTo>
                  <a:lnTo>
                    <a:pt x="24384000" y="13727937"/>
                  </a:lnTo>
                  <a:lnTo>
                    <a:pt x="0" y="13727937"/>
                  </a:lnTo>
                  <a:lnTo>
                    <a:pt x="0" y="0"/>
                  </a:lnTo>
                  <a:close/>
                </a:path>
              </a:pathLst>
            </a:custGeom>
            <a:blipFill>
              <a:blip r:embed="rId3"/>
              <a:stretch>
                <a:fillRect l="-28" r="-28"/>
              </a:stretch>
            </a:blipFill>
          </p:spPr>
        </p:sp>
      </p:grpSp>
      <p:sp>
        <p:nvSpPr>
          <p:cNvPr id="6" name="Freeform 6"/>
          <p:cNvSpPr/>
          <p:nvPr/>
        </p:nvSpPr>
        <p:spPr>
          <a:xfrm>
            <a:off x="0" y="1276342"/>
            <a:ext cx="9468135" cy="8061675"/>
          </a:xfrm>
          <a:custGeom>
            <a:avLst/>
            <a:gdLst/>
            <a:ahLst/>
            <a:cxnLst/>
            <a:rect l="l" t="t" r="r" b="b"/>
            <a:pathLst>
              <a:path w="9468135" h="8061675">
                <a:moveTo>
                  <a:pt x="0" y="0"/>
                </a:moveTo>
                <a:lnTo>
                  <a:pt x="9468135" y="0"/>
                </a:lnTo>
                <a:lnTo>
                  <a:pt x="9468135" y="8061675"/>
                </a:lnTo>
                <a:lnTo>
                  <a:pt x="0" y="80616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0" y="1639884"/>
            <a:ext cx="289465" cy="647033"/>
          </a:xfrm>
          <a:custGeom>
            <a:avLst/>
            <a:gdLst/>
            <a:ahLst/>
            <a:cxnLst/>
            <a:rect l="l" t="t" r="r" b="b"/>
            <a:pathLst>
              <a:path w="289465" h="647033">
                <a:moveTo>
                  <a:pt x="0" y="0"/>
                </a:moveTo>
                <a:lnTo>
                  <a:pt x="289465" y="0"/>
                </a:lnTo>
                <a:lnTo>
                  <a:pt x="289465" y="647033"/>
                </a:lnTo>
                <a:lnTo>
                  <a:pt x="0" y="64703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8"/>
          <p:cNvSpPr txBox="1"/>
          <p:nvPr/>
        </p:nvSpPr>
        <p:spPr>
          <a:xfrm>
            <a:off x="673100" y="1645909"/>
            <a:ext cx="6661475" cy="529953"/>
          </a:xfrm>
          <a:prstGeom prst="rect">
            <a:avLst/>
          </a:prstGeom>
        </p:spPr>
        <p:txBody>
          <a:bodyPr lIns="0" tIns="0" rIns="0" bIns="0" rtlCol="0" anchor="t">
            <a:spAutoFit/>
          </a:bodyPr>
          <a:lstStyle/>
          <a:p>
            <a:pPr algn="l">
              <a:lnSpc>
                <a:spcPts val="4389"/>
              </a:lnSpc>
            </a:pPr>
            <a:r>
              <a:rPr lang="en-US" sz="3658" dirty="0">
                <a:solidFill>
                  <a:srgbClr val="C88C32"/>
                </a:solidFill>
                <a:latin typeface="Arimo Bold"/>
              </a:rPr>
              <a:t>E-Commerce Website</a:t>
            </a:r>
          </a:p>
        </p:txBody>
      </p:sp>
      <p:sp>
        <p:nvSpPr>
          <p:cNvPr id="9" name="TextBox 9"/>
          <p:cNvSpPr txBox="1"/>
          <p:nvPr/>
        </p:nvSpPr>
        <p:spPr>
          <a:xfrm>
            <a:off x="380845" y="2482391"/>
            <a:ext cx="8914350" cy="3447098"/>
          </a:xfrm>
          <a:prstGeom prst="rect">
            <a:avLst/>
          </a:prstGeom>
        </p:spPr>
        <p:txBody>
          <a:bodyPr lIns="0" tIns="0" rIns="0" bIns="0" rtlCol="0" anchor="t">
            <a:spAutoFit/>
          </a:bodyPr>
          <a:lstStyle/>
          <a:p>
            <a:pPr marL="285750" lvl="0" indent="-285750" algn="just" rtl="0">
              <a:lnSpc>
                <a:spcPct val="100000"/>
              </a:lnSpc>
              <a:spcBef>
                <a:spcPts val="0"/>
              </a:spcBef>
              <a:spcAft>
                <a:spcPts val="0"/>
              </a:spcAft>
              <a:buClr>
                <a:schemeClr val="lt1"/>
              </a:buClr>
              <a:buSzPts val="1400"/>
              <a:buFont typeface="EB Garamond Medium"/>
              <a:buChar char="▪"/>
            </a:pPr>
            <a:r>
              <a:rPr lang="en-GB" sz="2800" dirty="0">
                <a:solidFill>
                  <a:schemeClr val="bg1"/>
                </a:solidFill>
                <a:latin typeface="EB Garamond Medium"/>
                <a:ea typeface="EB Garamond Medium"/>
                <a:cs typeface="EB Garamond Medium"/>
                <a:sym typeface="EB Garamond Medium"/>
              </a:rPr>
              <a:t>E-commerce websites enables business to sell products or services online . Customers browse product listings , add items to a digital shopping cart , and proceed to checkout.</a:t>
            </a:r>
          </a:p>
          <a:p>
            <a:pPr marL="285750" lvl="0" indent="-285750" algn="just" rtl="0">
              <a:lnSpc>
                <a:spcPct val="100000"/>
              </a:lnSpc>
              <a:spcBef>
                <a:spcPts val="0"/>
              </a:spcBef>
              <a:spcAft>
                <a:spcPts val="0"/>
              </a:spcAft>
              <a:buClr>
                <a:schemeClr val="lt1"/>
              </a:buClr>
              <a:buSzPts val="1400"/>
              <a:buFont typeface="EB Garamond Medium"/>
              <a:buChar char="▪"/>
            </a:pPr>
            <a:r>
              <a:rPr lang="en-GB" sz="2800" dirty="0">
                <a:solidFill>
                  <a:schemeClr val="bg1"/>
                </a:solidFill>
                <a:latin typeface="EB Garamond Medium"/>
                <a:ea typeface="EB Garamond Medium"/>
                <a:cs typeface="EB Garamond Medium"/>
                <a:sym typeface="EB Garamond Medium"/>
              </a:rPr>
              <a:t>Payment and shipping details are securely processed.</a:t>
            </a:r>
          </a:p>
          <a:p>
            <a:pPr marL="285750" lvl="0" indent="-285750" algn="just" rtl="0">
              <a:lnSpc>
                <a:spcPct val="100000"/>
              </a:lnSpc>
              <a:spcBef>
                <a:spcPts val="0"/>
              </a:spcBef>
              <a:spcAft>
                <a:spcPts val="0"/>
              </a:spcAft>
              <a:buClr>
                <a:schemeClr val="lt1"/>
              </a:buClr>
              <a:buSzPts val="1400"/>
              <a:buFont typeface="EB Garamond Medium"/>
              <a:buChar char="▪"/>
            </a:pPr>
            <a:r>
              <a:rPr lang="en-GB" sz="2800" dirty="0">
                <a:solidFill>
                  <a:schemeClr val="bg1"/>
                </a:solidFill>
                <a:latin typeface="EB Garamond Medium"/>
                <a:ea typeface="EB Garamond Medium"/>
                <a:cs typeface="EB Garamond Medium"/>
                <a:sym typeface="EB Garamond Medium"/>
              </a:rPr>
              <a:t>The website streamlines the buying process , making it convenient and accessible and serves as a powerful tool for businesses to reach a global customers base and boost online sales</a:t>
            </a:r>
          </a:p>
        </p:txBody>
      </p:sp>
      <p:graphicFrame>
        <p:nvGraphicFramePr>
          <p:cNvPr id="12" name="Table 12"/>
          <p:cNvGraphicFramePr>
            <a:graphicFrameLocks noGrp="1"/>
          </p:cNvGraphicFramePr>
          <p:nvPr>
            <p:extLst>
              <p:ext uri="{D42A27DB-BD31-4B8C-83A1-F6EECF244321}">
                <p14:modId xmlns:p14="http://schemas.microsoft.com/office/powerpoint/2010/main" val="2318283762"/>
              </p:ext>
            </p:extLst>
          </p:nvPr>
        </p:nvGraphicFramePr>
        <p:xfrm>
          <a:off x="673100" y="6216434"/>
          <a:ext cx="8496300" cy="2584666"/>
        </p:xfrm>
        <a:graphic>
          <a:graphicData uri="http://schemas.openxmlformats.org/drawingml/2006/table">
            <a:tbl>
              <a:tblPr/>
              <a:tblGrid>
                <a:gridCol w="3451217">
                  <a:extLst>
                    <a:ext uri="{9D8B030D-6E8A-4147-A177-3AD203B41FA5}">
                      <a16:colId xmlns:a16="http://schemas.microsoft.com/office/drawing/2014/main" val="20000"/>
                    </a:ext>
                  </a:extLst>
                </a:gridCol>
                <a:gridCol w="3424306">
                  <a:extLst>
                    <a:ext uri="{9D8B030D-6E8A-4147-A177-3AD203B41FA5}">
                      <a16:colId xmlns:a16="http://schemas.microsoft.com/office/drawing/2014/main" val="20001"/>
                    </a:ext>
                  </a:extLst>
                </a:gridCol>
                <a:gridCol w="1620777">
                  <a:extLst>
                    <a:ext uri="{9D8B030D-6E8A-4147-A177-3AD203B41FA5}">
                      <a16:colId xmlns:a16="http://schemas.microsoft.com/office/drawing/2014/main" val="20002"/>
                    </a:ext>
                  </a:extLst>
                </a:gridCol>
              </a:tblGrid>
              <a:tr h="902156">
                <a:tc>
                  <a:txBody>
                    <a:bodyPr/>
                    <a:lstStyle/>
                    <a:p>
                      <a:pPr algn="ctr">
                        <a:lnSpc>
                          <a:spcPts val="3358"/>
                        </a:lnSpc>
                        <a:defRPr/>
                      </a:pPr>
                      <a:r>
                        <a:rPr lang="en-US" sz="2799" dirty="0">
                          <a:solidFill>
                            <a:srgbClr val="C88C32"/>
                          </a:solidFill>
                          <a:latin typeface="Arial Bold"/>
                        </a:rPr>
                        <a:t>LMS Username</a:t>
                      </a:r>
                      <a:endParaRPr lang="en-US" sz="11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8"/>
                        </a:lnSpc>
                        <a:defRPr/>
                      </a:pPr>
                      <a:r>
                        <a:rPr lang="en-US" sz="2799">
                          <a:solidFill>
                            <a:srgbClr val="C88C32"/>
                          </a:solidFill>
                          <a:latin typeface="Arial Bold"/>
                        </a:rPr>
                        <a:t>Name </a:t>
                      </a:r>
                      <a:endParaRPr lang="en-US" sz="110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8"/>
                        </a:lnSpc>
                        <a:defRPr/>
                      </a:pPr>
                      <a:r>
                        <a:rPr lang="en-US" sz="2799">
                          <a:solidFill>
                            <a:srgbClr val="C88C32"/>
                          </a:solidFill>
                          <a:latin typeface="Arial Bold"/>
                        </a:rPr>
                        <a:t>Batch </a:t>
                      </a:r>
                      <a:endParaRPr lang="en-US" sz="110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513708">
                <a:tc>
                  <a:txBody>
                    <a:bodyPr/>
                    <a:lstStyle/>
                    <a:p>
                      <a:pPr algn="ctr">
                        <a:lnSpc>
                          <a:spcPts val="1679"/>
                        </a:lnSpc>
                        <a:defRPr/>
                      </a:pPr>
                      <a:r>
                        <a:rPr lang="en-US" sz="2200" dirty="0">
                          <a:solidFill>
                            <a:srgbClr val="FFFFFF"/>
                          </a:solidFill>
                          <a:latin typeface="EB Garamond" panose="00000500000000000000" pitchFamily="2" charset="0"/>
                          <a:ea typeface="EB Garamond" panose="00000500000000000000" pitchFamily="2" charset="0"/>
                        </a:rPr>
                        <a:t>au910020104006</a:t>
                      </a:r>
                      <a:endParaRPr lang="en-US" sz="2200" dirty="0">
                        <a:latin typeface="EB Garamond" panose="00000500000000000000" pitchFamily="2" charset="0"/>
                        <a:ea typeface="EB Garamond" panose="00000500000000000000" pitchFamily="2"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200" dirty="0">
                          <a:solidFill>
                            <a:srgbClr val="FFFFFF"/>
                          </a:solidFill>
                          <a:latin typeface="EB Garamond" panose="00000500000000000000" pitchFamily="2" charset="0"/>
                          <a:ea typeface="EB Garamond" panose="00000500000000000000" pitchFamily="2" charset="0"/>
                        </a:rPr>
                        <a:t>Anu M</a:t>
                      </a:r>
                      <a:endParaRPr lang="en-US" sz="2200" dirty="0">
                        <a:latin typeface="EB Garamond" panose="00000500000000000000" pitchFamily="2" charset="0"/>
                        <a:ea typeface="EB Garamond" panose="00000500000000000000" pitchFamily="2"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200" dirty="0">
                          <a:solidFill>
                            <a:srgbClr val="FFFFFF"/>
                          </a:solidFill>
                          <a:latin typeface="EB Garamond" panose="00000500000000000000" pitchFamily="2" charset="0"/>
                          <a:ea typeface="EB Garamond" panose="00000500000000000000" pitchFamily="2" charset="0"/>
                        </a:rPr>
                        <a:t>CC2</a:t>
                      </a:r>
                      <a:endParaRPr lang="en-US" sz="2200" dirty="0">
                        <a:latin typeface="EB Garamond" panose="00000500000000000000" pitchFamily="2" charset="0"/>
                        <a:ea typeface="EB Garamond" panose="00000500000000000000" pitchFamily="2"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55094">
                <a:tc>
                  <a:txBody>
                    <a:bodyPr/>
                    <a:lstStyle/>
                    <a:p>
                      <a:pPr algn="ctr">
                        <a:lnSpc>
                          <a:spcPts val="1679"/>
                        </a:lnSpc>
                        <a:defRPr/>
                      </a:pPr>
                      <a:r>
                        <a:rPr lang="en-US" sz="2200" dirty="0">
                          <a:solidFill>
                            <a:srgbClr val="F2F3F5"/>
                          </a:solidFill>
                          <a:latin typeface="EB Garamond" panose="00000500000000000000" pitchFamily="2" charset="0"/>
                          <a:ea typeface="EB Garamond" panose="00000500000000000000" pitchFamily="2" charset="0"/>
                        </a:rPr>
                        <a:t>au910020104017</a:t>
                      </a:r>
                      <a:endParaRPr lang="en-US" sz="2200" dirty="0">
                        <a:latin typeface="EB Garamond" panose="00000500000000000000" pitchFamily="2" charset="0"/>
                        <a:ea typeface="EB Garamond" panose="00000500000000000000" pitchFamily="2"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200" dirty="0" err="1">
                          <a:solidFill>
                            <a:srgbClr val="FFFFFF"/>
                          </a:solidFill>
                          <a:latin typeface="EB Garamond" panose="00000500000000000000" pitchFamily="2" charset="0"/>
                          <a:ea typeface="EB Garamond" panose="00000500000000000000" pitchFamily="2" charset="0"/>
                        </a:rPr>
                        <a:t>Kabilan</a:t>
                      </a:r>
                      <a:r>
                        <a:rPr lang="en-US" sz="2200" dirty="0">
                          <a:solidFill>
                            <a:srgbClr val="FFFFFF"/>
                          </a:solidFill>
                          <a:latin typeface="EB Garamond" panose="00000500000000000000" pitchFamily="2" charset="0"/>
                          <a:ea typeface="EB Garamond" panose="00000500000000000000" pitchFamily="2" charset="0"/>
                        </a:rPr>
                        <a:t> K</a:t>
                      </a:r>
                      <a:endParaRPr lang="en-US" sz="2200" dirty="0">
                        <a:latin typeface="EB Garamond" panose="00000500000000000000" pitchFamily="2" charset="0"/>
                        <a:ea typeface="EB Garamond" panose="00000500000000000000" pitchFamily="2"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200" dirty="0">
                          <a:solidFill>
                            <a:srgbClr val="FFFFFF"/>
                          </a:solidFill>
                          <a:latin typeface="EB Garamond" panose="00000500000000000000" pitchFamily="2" charset="0"/>
                          <a:ea typeface="EB Garamond" panose="00000500000000000000" pitchFamily="2" charset="0"/>
                        </a:rPr>
                        <a:t>CC2</a:t>
                      </a:r>
                      <a:endParaRPr lang="en-US" sz="2200" dirty="0">
                        <a:latin typeface="EB Garamond" panose="00000500000000000000" pitchFamily="2" charset="0"/>
                        <a:ea typeface="EB Garamond" panose="00000500000000000000" pitchFamily="2"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13708">
                <a:tc>
                  <a:txBody>
                    <a:bodyPr/>
                    <a:lstStyle/>
                    <a:p>
                      <a:pPr algn="ctr">
                        <a:lnSpc>
                          <a:spcPts val="1679"/>
                        </a:lnSpc>
                        <a:defRPr/>
                      </a:pPr>
                      <a:r>
                        <a:rPr lang="en-US" sz="2200" dirty="0">
                          <a:solidFill>
                            <a:srgbClr val="FFFFFF"/>
                          </a:solidFill>
                          <a:latin typeface="EB Garamond" panose="00000500000000000000" pitchFamily="2" charset="0"/>
                          <a:ea typeface="EB Garamond" panose="00000500000000000000" pitchFamily="2" charset="0"/>
                        </a:rPr>
                        <a:t>au910020104022</a:t>
                      </a:r>
                      <a:endParaRPr lang="en-US" sz="2200" dirty="0">
                        <a:latin typeface="EB Garamond" panose="00000500000000000000" pitchFamily="2" charset="0"/>
                        <a:ea typeface="EB Garamond" panose="00000500000000000000" pitchFamily="2"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200" dirty="0">
                          <a:solidFill>
                            <a:srgbClr val="FFFFFF"/>
                          </a:solidFill>
                          <a:latin typeface="EB Garamond" panose="00000500000000000000" pitchFamily="2" charset="0"/>
                          <a:ea typeface="EB Garamond" panose="00000500000000000000" pitchFamily="2" charset="0"/>
                        </a:rPr>
                        <a:t>Krishnan E</a:t>
                      </a:r>
                      <a:endParaRPr lang="en-US" sz="2200" dirty="0">
                        <a:latin typeface="EB Garamond" panose="00000500000000000000" pitchFamily="2" charset="0"/>
                        <a:ea typeface="EB Garamond" panose="00000500000000000000" pitchFamily="2"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200" dirty="0">
                          <a:solidFill>
                            <a:srgbClr val="FFFFFF"/>
                          </a:solidFill>
                          <a:latin typeface="EB Garamond" panose="00000500000000000000" pitchFamily="2" charset="0"/>
                          <a:ea typeface="EB Garamond" panose="00000500000000000000" pitchFamily="2" charset="0"/>
                        </a:rPr>
                        <a:t>CC2</a:t>
                      </a:r>
                      <a:endParaRPr lang="en-US" sz="2200" dirty="0">
                        <a:latin typeface="EB Garamond" panose="00000500000000000000" pitchFamily="2" charset="0"/>
                        <a:ea typeface="EB Garamond" panose="00000500000000000000" pitchFamily="2"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1050" y="6571699"/>
            <a:ext cx="350400" cy="670971"/>
            <a:chOff x="0" y="0"/>
            <a:chExt cx="467200" cy="894628"/>
          </a:xfrm>
        </p:grpSpPr>
        <p:sp>
          <p:nvSpPr>
            <p:cNvPr id="3" name="Freeform 3"/>
            <p:cNvSpPr/>
            <p:nvPr/>
          </p:nvSpPr>
          <p:spPr>
            <a:xfrm>
              <a:off x="0" y="0"/>
              <a:ext cx="467233" cy="894588"/>
            </a:xfrm>
            <a:custGeom>
              <a:avLst/>
              <a:gdLst/>
              <a:ahLst/>
              <a:cxnLst/>
              <a:rect l="l" t="t" r="r" b="b"/>
              <a:pathLst>
                <a:path w="467233" h="894588">
                  <a:moveTo>
                    <a:pt x="0" y="0"/>
                  </a:moveTo>
                  <a:lnTo>
                    <a:pt x="467233" y="0"/>
                  </a:lnTo>
                  <a:lnTo>
                    <a:pt x="467233" y="894588"/>
                  </a:lnTo>
                  <a:lnTo>
                    <a:pt x="0" y="894588"/>
                  </a:lnTo>
                  <a:close/>
                </a:path>
              </a:pathLst>
            </a:custGeom>
            <a:solidFill>
              <a:srgbClr val="C88C32"/>
            </a:solidFill>
          </p:spPr>
        </p:sp>
      </p:grpSp>
      <p:sp>
        <p:nvSpPr>
          <p:cNvPr id="4" name="AutoShape 4"/>
          <p:cNvSpPr/>
          <p:nvPr/>
        </p:nvSpPr>
        <p:spPr>
          <a:xfrm rot="5356777">
            <a:off x="-293816" y="7949988"/>
            <a:ext cx="2020253" cy="0"/>
          </a:xfrm>
          <a:prstGeom prst="line">
            <a:avLst/>
          </a:prstGeom>
          <a:ln w="9525" cap="rnd">
            <a:solidFill>
              <a:srgbClr val="C88C32"/>
            </a:solidFill>
            <a:prstDash val="solid"/>
            <a:headEnd type="none" w="sm" len="sm"/>
            <a:tailEnd type="none" w="sm" len="sm"/>
          </a:ln>
        </p:spPr>
      </p:sp>
      <p:sp>
        <p:nvSpPr>
          <p:cNvPr id="5" name="AutoShape 5"/>
          <p:cNvSpPr/>
          <p:nvPr/>
        </p:nvSpPr>
        <p:spPr>
          <a:xfrm rot="5382781">
            <a:off x="-1819339" y="3345777"/>
            <a:ext cx="5071298" cy="0"/>
          </a:xfrm>
          <a:prstGeom prst="line">
            <a:avLst/>
          </a:prstGeom>
          <a:ln w="9525" cap="rnd">
            <a:solidFill>
              <a:srgbClr val="223669"/>
            </a:solidFill>
            <a:prstDash val="solid"/>
            <a:headEnd type="none" w="sm" len="sm"/>
            <a:tailEnd type="none" w="sm" len="sm"/>
          </a:ln>
        </p:spPr>
      </p:sp>
      <p:grpSp>
        <p:nvGrpSpPr>
          <p:cNvPr id="6" name="Group 6"/>
          <p:cNvGrpSpPr/>
          <p:nvPr/>
        </p:nvGrpSpPr>
        <p:grpSpPr>
          <a:xfrm>
            <a:off x="541050" y="451926"/>
            <a:ext cx="350400" cy="670971"/>
            <a:chOff x="0" y="0"/>
            <a:chExt cx="467200" cy="894628"/>
          </a:xfrm>
        </p:grpSpPr>
        <p:sp>
          <p:nvSpPr>
            <p:cNvPr id="7" name="Freeform 7"/>
            <p:cNvSpPr/>
            <p:nvPr/>
          </p:nvSpPr>
          <p:spPr>
            <a:xfrm>
              <a:off x="0" y="0"/>
              <a:ext cx="467233" cy="894588"/>
            </a:xfrm>
            <a:custGeom>
              <a:avLst/>
              <a:gdLst/>
              <a:ahLst/>
              <a:cxnLst/>
              <a:rect l="l" t="t" r="r" b="b"/>
              <a:pathLst>
                <a:path w="467233" h="894588">
                  <a:moveTo>
                    <a:pt x="0" y="0"/>
                  </a:moveTo>
                  <a:lnTo>
                    <a:pt x="467233" y="0"/>
                  </a:lnTo>
                  <a:lnTo>
                    <a:pt x="467233" y="894588"/>
                  </a:lnTo>
                  <a:lnTo>
                    <a:pt x="0" y="894588"/>
                  </a:lnTo>
                  <a:close/>
                </a:path>
              </a:pathLst>
            </a:custGeom>
            <a:solidFill>
              <a:srgbClr val="223669"/>
            </a:solidFill>
          </p:spPr>
        </p:sp>
      </p:grpSp>
      <p:sp>
        <p:nvSpPr>
          <p:cNvPr id="9" name="TextBox 9"/>
          <p:cNvSpPr txBox="1"/>
          <p:nvPr/>
        </p:nvSpPr>
        <p:spPr>
          <a:xfrm>
            <a:off x="1054034" y="1653634"/>
            <a:ext cx="16807417" cy="7415748"/>
          </a:xfrm>
          <a:prstGeom prst="rect">
            <a:avLst/>
          </a:prstGeom>
        </p:spPr>
        <p:txBody>
          <a:bodyPr wrap="square" lIns="0" tIns="0" rIns="0" bIns="0" rtlCol="0" anchor="t">
            <a:spAutoFit/>
          </a:bodyPr>
          <a:lstStyle/>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 Identify E-commerce APIs:- </a:t>
            </a:r>
            <a:r>
              <a:rPr lang="en-GB" sz="3200" dirty="0">
                <a:solidFill>
                  <a:srgbClr val="000000"/>
                </a:solidFill>
                <a:latin typeface="EB Garamond" panose="00000500000000000000" pitchFamily="2" charset="0"/>
                <a:ea typeface="EB Garamond" panose="00000500000000000000" pitchFamily="2" charset="0"/>
              </a:rPr>
              <a:t>Identify and select APIs that enhance the e-commerce experience, such as product </a:t>
            </a:r>
            <a:r>
              <a:rPr lang="en-GB" sz="3200" dirty="0" err="1">
                <a:solidFill>
                  <a:srgbClr val="000000"/>
                </a:solidFill>
                <a:latin typeface="EB Garamond" panose="00000500000000000000" pitchFamily="2" charset="0"/>
                <a:ea typeface="EB Garamond" panose="00000500000000000000" pitchFamily="2" charset="0"/>
              </a:rPr>
              <a:t>catalog</a:t>
            </a:r>
            <a:r>
              <a:rPr lang="en-GB" sz="3200" dirty="0">
                <a:solidFill>
                  <a:srgbClr val="000000"/>
                </a:solidFill>
                <a:latin typeface="EB Garamond" panose="00000500000000000000" pitchFamily="2" charset="0"/>
                <a:ea typeface="EB Garamond" panose="00000500000000000000" pitchFamily="2" charset="0"/>
              </a:rPr>
              <a:t> APIs, payment gateways, shipping APIs, and user authentication services.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2. User Authentication:- </a:t>
            </a:r>
            <a:r>
              <a:rPr lang="en-GB" sz="3200" dirty="0">
                <a:solidFill>
                  <a:srgbClr val="000000"/>
                </a:solidFill>
                <a:latin typeface="EB Garamond" panose="00000500000000000000" pitchFamily="2" charset="0"/>
                <a:ea typeface="EB Garamond" panose="00000500000000000000" pitchFamily="2" charset="0"/>
              </a:rPr>
              <a:t>Implement secure authentication methods to ensure that user data and transactions are protected. Utilize OAuth tokens or API keys for secure access.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3. API Documentation Review:-</a:t>
            </a:r>
            <a:r>
              <a:rPr lang="en-GB" sz="3200" dirty="0">
                <a:solidFill>
                  <a:srgbClr val="000000"/>
                </a:solidFill>
                <a:latin typeface="EB Garamond" panose="00000500000000000000" pitchFamily="2" charset="0"/>
                <a:ea typeface="EB Garamond" panose="00000500000000000000" pitchFamily="2" charset="0"/>
              </a:rPr>
              <a:t>Thoroughly review and understand the documentation provided by the e-commerce APIs. Pay special attention to endpoints related to product details, inventory, and order processing.</a:t>
            </a:r>
          </a:p>
          <a:p>
            <a:pPr algn="just">
              <a:lnSpc>
                <a:spcPts val="3359"/>
              </a:lnSpc>
              <a:spcBef>
                <a:spcPct val="0"/>
              </a:spcBef>
            </a:pPr>
            <a:endParaRPr lang="en-GB" sz="3200" b="1"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4. Request Handling for Products:- </a:t>
            </a:r>
            <a:r>
              <a:rPr lang="en-GB" sz="3200" dirty="0">
                <a:solidFill>
                  <a:srgbClr val="000000"/>
                </a:solidFill>
                <a:latin typeface="EB Garamond" panose="00000500000000000000" pitchFamily="2" charset="0"/>
                <a:ea typeface="EB Garamond" panose="00000500000000000000" pitchFamily="2" charset="0"/>
              </a:rPr>
              <a:t>Develop code to make asynchronous requests from the frontend to the product </a:t>
            </a:r>
            <a:r>
              <a:rPr lang="en-GB" sz="3200" dirty="0" err="1">
                <a:solidFill>
                  <a:srgbClr val="000000"/>
                </a:solidFill>
                <a:latin typeface="EB Garamond" panose="00000500000000000000" pitchFamily="2" charset="0"/>
                <a:ea typeface="EB Garamond" panose="00000500000000000000" pitchFamily="2" charset="0"/>
              </a:rPr>
              <a:t>catalog</a:t>
            </a:r>
            <a:r>
              <a:rPr lang="en-GB" sz="3200" dirty="0">
                <a:solidFill>
                  <a:srgbClr val="000000"/>
                </a:solidFill>
                <a:latin typeface="EB Garamond" panose="00000500000000000000" pitchFamily="2" charset="0"/>
                <a:ea typeface="EB Garamond" panose="00000500000000000000" pitchFamily="2" charset="0"/>
              </a:rPr>
              <a:t> API. Ensure efficient handling of product data to display real-time updates on the website.</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5. Cart and Checkout API Integration:- </a:t>
            </a:r>
            <a:r>
              <a:rPr lang="en-GB" sz="3200" dirty="0">
                <a:solidFill>
                  <a:srgbClr val="000000"/>
                </a:solidFill>
                <a:latin typeface="EB Garamond" panose="00000500000000000000" pitchFamily="2" charset="0"/>
                <a:ea typeface="EB Garamond" panose="00000500000000000000" pitchFamily="2" charset="0"/>
              </a:rPr>
              <a:t>Integrate APIs for the shopping cart and checkout processes. This includes implementing payment gateway APIs for secure and seamless transactions.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p:txBody>
      </p:sp>
      <p:sp>
        <p:nvSpPr>
          <p:cNvPr id="10" name="TextBox 10"/>
          <p:cNvSpPr txBox="1"/>
          <p:nvPr/>
        </p:nvSpPr>
        <p:spPr>
          <a:xfrm>
            <a:off x="1074163" y="534442"/>
            <a:ext cx="4737098" cy="568169"/>
          </a:xfrm>
          <a:prstGeom prst="rect">
            <a:avLst/>
          </a:prstGeom>
        </p:spPr>
        <p:txBody>
          <a:bodyPr wrap="square" lIns="0" tIns="0" rIns="0" bIns="0" rtlCol="0" anchor="t">
            <a:spAutoFit/>
          </a:bodyPr>
          <a:lstStyle/>
          <a:p>
            <a:pPr>
              <a:lnSpc>
                <a:spcPts val="4320"/>
              </a:lnSpc>
              <a:spcBef>
                <a:spcPct val="0"/>
              </a:spcBef>
            </a:pPr>
            <a:r>
              <a:rPr lang="en-US" sz="4400" b="1" dirty="0">
                <a:solidFill>
                  <a:schemeClr val="tx2"/>
                </a:solidFill>
                <a:latin typeface="EB Garamond" panose="00000500000000000000" pitchFamily="2" charset="0"/>
                <a:ea typeface="EB Garamond" panose="00000500000000000000" pitchFamily="2" charset="0"/>
              </a:rPr>
              <a:t>Evaluation metrics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B52D05-8A02-BE8A-3B5D-838100AD0277}"/>
              </a:ext>
            </a:extLst>
          </p:cNvPr>
          <p:cNvSpPr txBox="1"/>
          <p:nvPr/>
        </p:nvSpPr>
        <p:spPr>
          <a:xfrm>
            <a:off x="609600" y="342900"/>
            <a:ext cx="17145000" cy="10177145"/>
          </a:xfrm>
          <a:prstGeom prst="rect">
            <a:avLst/>
          </a:prstGeom>
          <a:noFill/>
        </p:spPr>
        <p:txBody>
          <a:bodyPr wrap="square" rtlCol="0">
            <a:spAutoFit/>
          </a:bodyPr>
          <a:lstStyle/>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6. User Account and Authentication:- </a:t>
            </a:r>
            <a:r>
              <a:rPr lang="en-GB" sz="3200" dirty="0">
                <a:solidFill>
                  <a:srgbClr val="000000"/>
                </a:solidFill>
                <a:latin typeface="EB Garamond" panose="00000500000000000000" pitchFamily="2" charset="0"/>
                <a:ea typeface="EB Garamond" panose="00000500000000000000" pitchFamily="2" charset="0"/>
              </a:rPr>
              <a:t>Connect user authentication APIs to enable features like account creation, login, and order history. Ensure a smooth flow between the frontend and authentication services.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7. Real-time Inventory Updates:- </a:t>
            </a:r>
            <a:r>
              <a:rPr lang="en-GB" sz="3200" dirty="0">
                <a:solidFill>
                  <a:srgbClr val="000000"/>
                </a:solidFill>
                <a:latin typeface="EB Garamond" panose="00000500000000000000" pitchFamily="2" charset="0"/>
                <a:ea typeface="EB Garamond" panose="00000500000000000000" pitchFamily="2" charset="0"/>
              </a:rPr>
              <a:t>Implement mechanisms to update product availability in real-time. This is crucial to prevent customers from purchasing out-of-stock items.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8. Shipping and Tracking:- </a:t>
            </a:r>
            <a:r>
              <a:rPr lang="en-GB" sz="3200" dirty="0">
                <a:solidFill>
                  <a:srgbClr val="000000"/>
                </a:solidFill>
                <a:latin typeface="EB Garamond" panose="00000500000000000000" pitchFamily="2" charset="0"/>
                <a:ea typeface="EB Garamond" panose="00000500000000000000" pitchFamily="2" charset="0"/>
              </a:rPr>
              <a:t>Integrate shipping APIs to provide accurate shipping costs and delivery time estimates. Enable order tracking by connecting to relevant shipment tracking APIs.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9. Page Load Time:- </a:t>
            </a:r>
            <a:r>
              <a:rPr lang="en-GB" sz="3200" dirty="0">
                <a:solidFill>
                  <a:srgbClr val="000000"/>
                </a:solidFill>
                <a:latin typeface="EB Garamond" panose="00000500000000000000" pitchFamily="2" charset="0"/>
                <a:ea typeface="EB Garamond" panose="00000500000000000000" pitchFamily="2" charset="0"/>
              </a:rPr>
              <a:t>Measure the time it takes for product pages and checkout processes to load. Faster load times contribute to a better user experience and increased conversion rates.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10. Transaction Success Rate:- </a:t>
            </a:r>
            <a:r>
              <a:rPr lang="en-GB" sz="3200" dirty="0">
                <a:solidFill>
                  <a:srgbClr val="000000"/>
                </a:solidFill>
                <a:latin typeface="EB Garamond" panose="00000500000000000000" pitchFamily="2" charset="0"/>
                <a:ea typeface="EB Garamond" panose="00000500000000000000" pitchFamily="2" charset="0"/>
              </a:rPr>
              <a:t>Monitor the success rate of transactions conducted through the integrated payment gateway APIs. A high success rate ensures smooth and reliable transactions.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11. Inventory Accuracy:- </a:t>
            </a:r>
            <a:r>
              <a:rPr lang="en-GB" sz="3200" dirty="0">
                <a:solidFill>
                  <a:srgbClr val="000000"/>
                </a:solidFill>
                <a:latin typeface="EB Garamond" panose="00000500000000000000" pitchFamily="2" charset="0"/>
                <a:ea typeface="EB Garamond" panose="00000500000000000000" pitchFamily="2" charset="0"/>
              </a:rPr>
              <a:t>Regularly check the accuracy of product inventory updates. Inaccurate inventory information can lead to customer dissatisfaction and order </a:t>
            </a:r>
            <a:r>
              <a:rPr lang="en-GB" sz="3200" dirty="0" err="1">
                <a:solidFill>
                  <a:srgbClr val="000000"/>
                </a:solidFill>
                <a:latin typeface="EB Garamond" panose="00000500000000000000" pitchFamily="2" charset="0"/>
                <a:ea typeface="EB Garamond" panose="00000500000000000000" pitchFamily="2" charset="0"/>
              </a:rPr>
              <a:t>fulfillment</a:t>
            </a:r>
            <a:r>
              <a:rPr lang="en-GB" sz="3200" dirty="0">
                <a:solidFill>
                  <a:srgbClr val="000000"/>
                </a:solidFill>
                <a:latin typeface="EB Garamond" panose="00000500000000000000" pitchFamily="2" charset="0"/>
                <a:ea typeface="EB Garamond" panose="00000500000000000000" pitchFamily="2" charset="0"/>
              </a:rPr>
              <a:t> issues.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12.User Account Security:- </a:t>
            </a:r>
            <a:r>
              <a:rPr lang="en-GB" sz="3200" dirty="0">
                <a:solidFill>
                  <a:srgbClr val="000000"/>
                </a:solidFill>
                <a:latin typeface="EB Garamond" panose="00000500000000000000" pitchFamily="2" charset="0"/>
                <a:ea typeface="EB Garamond" panose="00000500000000000000" pitchFamily="2" charset="0"/>
              </a:rPr>
              <a:t>Evaluate the security of user accounts by assessing the effectiveness of authentication mechanisms. Ensure that sensitive user data is well-protected.</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endParaRPr lang="en-IN" sz="3200" dirty="0"/>
          </a:p>
        </p:txBody>
      </p:sp>
    </p:spTree>
    <p:extLst>
      <p:ext uri="{BB962C8B-B14F-4D97-AF65-F5344CB8AC3E}">
        <p14:creationId xmlns:p14="http://schemas.microsoft.com/office/powerpoint/2010/main" val="2128639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FE288E-A96E-85F7-3E48-0E96A488765A}"/>
              </a:ext>
            </a:extLst>
          </p:cNvPr>
          <p:cNvSpPr txBox="1"/>
          <p:nvPr/>
        </p:nvSpPr>
        <p:spPr>
          <a:xfrm>
            <a:off x="228600" y="266700"/>
            <a:ext cx="17145000" cy="8869095"/>
          </a:xfrm>
          <a:prstGeom prst="rect">
            <a:avLst/>
          </a:prstGeom>
          <a:noFill/>
        </p:spPr>
        <p:txBody>
          <a:bodyPr wrap="square" rtlCol="0">
            <a:spAutoFit/>
          </a:bodyPr>
          <a:lstStyle/>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13. Conversion Rate:- </a:t>
            </a:r>
            <a:r>
              <a:rPr lang="en-GB" sz="3200" dirty="0" err="1">
                <a:solidFill>
                  <a:srgbClr val="000000"/>
                </a:solidFill>
                <a:latin typeface="EB Garamond" panose="00000500000000000000" pitchFamily="2" charset="0"/>
                <a:ea typeface="EB Garamond" panose="00000500000000000000" pitchFamily="2" charset="0"/>
              </a:rPr>
              <a:t>Analyze</a:t>
            </a:r>
            <a:r>
              <a:rPr lang="en-GB" sz="3200" dirty="0">
                <a:solidFill>
                  <a:srgbClr val="000000"/>
                </a:solidFill>
                <a:latin typeface="EB Garamond" panose="00000500000000000000" pitchFamily="2" charset="0"/>
                <a:ea typeface="EB Garamond" panose="00000500000000000000" pitchFamily="2" charset="0"/>
              </a:rPr>
              <a:t> the conversion rate of visitors to customers. A well-integrated system contributes to a seamless shopping experience, positively impacting conversion rates.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14.Customer Feedback:- </a:t>
            </a:r>
            <a:r>
              <a:rPr lang="en-GB" sz="3200" dirty="0">
                <a:solidFill>
                  <a:srgbClr val="000000"/>
                </a:solidFill>
                <a:latin typeface="EB Garamond" panose="00000500000000000000" pitchFamily="2" charset="0"/>
                <a:ea typeface="EB Garamond" panose="00000500000000000000" pitchFamily="2" charset="0"/>
              </a:rPr>
              <a:t>Gather and </a:t>
            </a:r>
            <a:r>
              <a:rPr lang="en-GB" sz="3200" dirty="0" err="1">
                <a:solidFill>
                  <a:srgbClr val="000000"/>
                </a:solidFill>
                <a:latin typeface="EB Garamond" panose="00000500000000000000" pitchFamily="2" charset="0"/>
                <a:ea typeface="EB Garamond" panose="00000500000000000000" pitchFamily="2" charset="0"/>
              </a:rPr>
              <a:t>analyze</a:t>
            </a:r>
            <a:r>
              <a:rPr lang="en-GB" sz="3200" dirty="0">
                <a:solidFill>
                  <a:srgbClr val="000000"/>
                </a:solidFill>
                <a:latin typeface="EB Garamond" panose="00000500000000000000" pitchFamily="2" charset="0"/>
                <a:ea typeface="EB Garamond" panose="00000500000000000000" pitchFamily="2" charset="0"/>
              </a:rPr>
              <a:t> customer feedback on the dynamic features enabled by API integration. Identify areas for improvement and address any issues reported by users.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14.Mobile Responsiveness:- </a:t>
            </a:r>
            <a:r>
              <a:rPr lang="en-GB" sz="3200" dirty="0">
                <a:solidFill>
                  <a:srgbClr val="000000"/>
                </a:solidFill>
                <a:latin typeface="EB Garamond" panose="00000500000000000000" pitchFamily="2" charset="0"/>
                <a:ea typeface="EB Garamond" panose="00000500000000000000" pitchFamily="2" charset="0"/>
              </a:rPr>
              <a:t>Test the e-commerce website's responsiveness on different devices, especially mobile devices. Ensure that the integrated APIs function seamlessly across various screen sizes.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15.Order Processing Time:- </a:t>
            </a:r>
            <a:r>
              <a:rPr lang="en-GB" sz="3200" dirty="0">
                <a:solidFill>
                  <a:srgbClr val="000000"/>
                </a:solidFill>
                <a:latin typeface="EB Garamond" panose="00000500000000000000" pitchFamily="2" charset="0"/>
                <a:ea typeface="EB Garamond" panose="00000500000000000000" pitchFamily="2" charset="0"/>
              </a:rPr>
              <a:t>Evaluate the efficiency of order processing by measuring the time it takes from placing an order to shipping. Streamlining this process enhances customer satisfaction.</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16.Return and Refund Handling:- </a:t>
            </a:r>
            <a:r>
              <a:rPr lang="en-GB" sz="3200" dirty="0">
                <a:solidFill>
                  <a:srgbClr val="000000"/>
                </a:solidFill>
                <a:latin typeface="EB Garamond" panose="00000500000000000000" pitchFamily="2" charset="0"/>
                <a:ea typeface="EB Garamond" panose="00000500000000000000" pitchFamily="2" charset="0"/>
              </a:rPr>
              <a:t>Integrate APIs for handling returns and refunds. Ensure that the process is user-friendly and complies with e-commerce regulations.</a:t>
            </a:r>
          </a:p>
          <a:p>
            <a:pPr algn="just">
              <a:lnSpc>
                <a:spcPts val="3359"/>
              </a:lnSpc>
              <a:spcBef>
                <a:spcPct val="0"/>
              </a:spcBef>
            </a:pPr>
            <a:endParaRPr lang="en-GB" sz="3200" dirty="0">
              <a:solidFill>
                <a:srgbClr val="000000"/>
              </a:solidFill>
              <a:latin typeface="EB Garamond" panose="00000500000000000000" pitchFamily="2" charset="0"/>
              <a:ea typeface="EB Garamond" panose="00000500000000000000" pitchFamily="2" charset="0"/>
            </a:endParaRPr>
          </a:p>
          <a:p>
            <a:pPr algn="just">
              <a:lnSpc>
                <a:spcPts val="3359"/>
              </a:lnSpc>
              <a:spcBef>
                <a:spcPct val="0"/>
              </a:spcBef>
            </a:pPr>
            <a:r>
              <a:rPr lang="en-GB" sz="3200" b="1" dirty="0">
                <a:solidFill>
                  <a:srgbClr val="000000"/>
                </a:solidFill>
                <a:latin typeface="EB Garamond" panose="00000500000000000000" pitchFamily="2" charset="0"/>
                <a:ea typeface="EB Garamond" panose="00000500000000000000" pitchFamily="2" charset="0"/>
              </a:rPr>
              <a:t>17.Cross-platform Compatibility:- </a:t>
            </a:r>
            <a:r>
              <a:rPr lang="en-GB" sz="3200" dirty="0">
                <a:solidFill>
                  <a:srgbClr val="000000"/>
                </a:solidFill>
                <a:latin typeface="EB Garamond" panose="00000500000000000000" pitchFamily="2" charset="0"/>
                <a:ea typeface="EB Garamond" panose="00000500000000000000" pitchFamily="2" charset="0"/>
              </a:rPr>
              <a:t>Test the integrated APIs across multiple browsers and platforms to guarantee a consistent and reliable shopping experience for users.</a:t>
            </a:r>
          </a:p>
          <a:p>
            <a:pPr algn="just">
              <a:lnSpc>
                <a:spcPts val="3359"/>
              </a:lnSpc>
              <a:spcBef>
                <a:spcPct val="0"/>
              </a:spcBef>
            </a:pPr>
            <a:r>
              <a:rPr lang="en-GB" sz="3200" dirty="0">
                <a:solidFill>
                  <a:srgbClr val="000000"/>
                </a:solidFill>
                <a:latin typeface="EB Garamond" panose="00000500000000000000" pitchFamily="2" charset="0"/>
                <a:ea typeface="EB Garamond" panose="00000500000000000000" pitchFamily="2" charset="0"/>
              </a:rPr>
              <a:t>.</a:t>
            </a:r>
            <a:endParaRPr lang="en-US" sz="3200" dirty="0">
              <a:solidFill>
                <a:srgbClr val="000000"/>
              </a:solidFill>
              <a:latin typeface="EB Garamond" panose="00000500000000000000" pitchFamily="2" charset="0"/>
              <a:ea typeface="EB Garamond" panose="00000500000000000000" pitchFamily="2" charset="0"/>
            </a:endParaRPr>
          </a:p>
          <a:p>
            <a:endParaRPr lang="en-IN" sz="3200" dirty="0"/>
          </a:p>
        </p:txBody>
      </p:sp>
    </p:spTree>
    <p:extLst>
      <p:ext uri="{BB962C8B-B14F-4D97-AF65-F5344CB8AC3E}">
        <p14:creationId xmlns:p14="http://schemas.microsoft.com/office/powerpoint/2010/main" val="17822707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41040" y="5954136"/>
            <a:ext cx="350520" cy="747808"/>
          </a:xfrm>
          <a:custGeom>
            <a:avLst/>
            <a:gdLst/>
            <a:ahLst/>
            <a:cxnLst/>
            <a:rect l="l" t="t" r="r" b="b"/>
            <a:pathLst>
              <a:path w="350520" h="747808">
                <a:moveTo>
                  <a:pt x="0" y="0"/>
                </a:moveTo>
                <a:lnTo>
                  <a:pt x="350520" y="0"/>
                </a:lnTo>
                <a:lnTo>
                  <a:pt x="350520" y="747808"/>
                </a:lnTo>
                <a:lnTo>
                  <a:pt x="0" y="7478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5361212">
            <a:off x="-414078" y="7485214"/>
            <a:ext cx="2260754" cy="9525"/>
            <a:chOff x="0" y="0"/>
            <a:chExt cx="3014339" cy="12700"/>
          </a:xfrm>
        </p:grpSpPr>
        <p:sp>
          <p:nvSpPr>
            <p:cNvPr id="4" name="Freeform 4"/>
            <p:cNvSpPr/>
            <p:nvPr/>
          </p:nvSpPr>
          <p:spPr>
            <a:xfrm>
              <a:off x="0" y="0"/>
              <a:ext cx="3014345" cy="12700"/>
            </a:xfrm>
            <a:custGeom>
              <a:avLst/>
              <a:gdLst/>
              <a:ahLst/>
              <a:cxnLst/>
              <a:rect l="l" t="t" r="r" b="b"/>
              <a:pathLst>
                <a:path w="3014345" h="12700">
                  <a:moveTo>
                    <a:pt x="6350" y="0"/>
                  </a:moveTo>
                  <a:lnTo>
                    <a:pt x="3007995" y="0"/>
                  </a:lnTo>
                  <a:cubicBezTo>
                    <a:pt x="3011551" y="0"/>
                    <a:pt x="3014345" y="2794"/>
                    <a:pt x="3014345" y="6350"/>
                  </a:cubicBezTo>
                  <a:cubicBezTo>
                    <a:pt x="3014345" y="9906"/>
                    <a:pt x="3011551" y="12700"/>
                    <a:pt x="3007995" y="12700"/>
                  </a:cubicBezTo>
                  <a:lnTo>
                    <a:pt x="6350" y="12700"/>
                  </a:lnTo>
                  <a:cubicBezTo>
                    <a:pt x="2794" y="12700"/>
                    <a:pt x="0" y="9906"/>
                    <a:pt x="0" y="6350"/>
                  </a:cubicBezTo>
                  <a:cubicBezTo>
                    <a:pt x="0" y="2794"/>
                    <a:pt x="2794" y="0"/>
                    <a:pt x="6350" y="0"/>
                  </a:cubicBezTo>
                  <a:close/>
                </a:path>
              </a:pathLst>
            </a:custGeom>
            <a:solidFill>
              <a:srgbClr val="C88C32"/>
            </a:solidFill>
          </p:spPr>
        </p:sp>
      </p:grpSp>
      <p:grpSp>
        <p:nvGrpSpPr>
          <p:cNvPr id="5" name="Group 5"/>
          <p:cNvGrpSpPr/>
          <p:nvPr/>
        </p:nvGrpSpPr>
        <p:grpSpPr>
          <a:xfrm rot="5378808">
            <a:off x="-1348742" y="2906558"/>
            <a:ext cx="4130085" cy="9525"/>
            <a:chOff x="0" y="0"/>
            <a:chExt cx="5506780" cy="12700"/>
          </a:xfrm>
        </p:grpSpPr>
        <p:sp>
          <p:nvSpPr>
            <p:cNvPr id="6" name="Freeform 6"/>
            <p:cNvSpPr/>
            <p:nvPr/>
          </p:nvSpPr>
          <p:spPr>
            <a:xfrm>
              <a:off x="0" y="0"/>
              <a:ext cx="5506720" cy="12700"/>
            </a:xfrm>
            <a:custGeom>
              <a:avLst/>
              <a:gdLst/>
              <a:ahLst/>
              <a:cxnLst/>
              <a:rect l="l" t="t" r="r" b="b"/>
              <a:pathLst>
                <a:path w="5506720" h="12700">
                  <a:moveTo>
                    <a:pt x="6350" y="0"/>
                  </a:moveTo>
                  <a:lnTo>
                    <a:pt x="5500370" y="0"/>
                  </a:lnTo>
                  <a:cubicBezTo>
                    <a:pt x="5503926" y="0"/>
                    <a:pt x="5506720" y="2794"/>
                    <a:pt x="5506720" y="6350"/>
                  </a:cubicBezTo>
                  <a:cubicBezTo>
                    <a:pt x="5506720" y="9906"/>
                    <a:pt x="5503926" y="12700"/>
                    <a:pt x="5500370" y="12700"/>
                  </a:cubicBezTo>
                  <a:lnTo>
                    <a:pt x="6350" y="12700"/>
                  </a:lnTo>
                  <a:cubicBezTo>
                    <a:pt x="2794" y="12700"/>
                    <a:pt x="0" y="9906"/>
                    <a:pt x="0" y="6350"/>
                  </a:cubicBezTo>
                  <a:cubicBezTo>
                    <a:pt x="0" y="2794"/>
                    <a:pt x="2794" y="0"/>
                    <a:pt x="6350" y="0"/>
                  </a:cubicBezTo>
                  <a:close/>
                </a:path>
              </a:pathLst>
            </a:custGeom>
            <a:solidFill>
              <a:srgbClr val="223669"/>
            </a:solidFill>
          </p:spPr>
        </p:sp>
      </p:grpSp>
      <p:sp>
        <p:nvSpPr>
          <p:cNvPr id="7" name="Freeform 7"/>
          <p:cNvSpPr/>
          <p:nvPr/>
        </p:nvSpPr>
        <p:spPr>
          <a:xfrm>
            <a:off x="541040" y="451934"/>
            <a:ext cx="350520" cy="747808"/>
          </a:xfrm>
          <a:custGeom>
            <a:avLst/>
            <a:gdLst/>
            <a:ahLst/>
            <a:cxnLst/>
            <a:rect l="l" t="t" r="r" b="b"/>
            <a:pathLst>
              <a:path w="350520" h="747808">
                <a:moveTo>
                  <a:pt x="0" y="0"/>
                </a:moveTo>
                <a:lnTo>
                  <a:pt x="350520" y="0"/>
                </a:lnTo>
                <a:lnTo>
                  <a:pt x="350520" y="747808"/>
                </a:lnTo>
                <a:lnTo>
                  <a:pt x="0" y="74780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1049327" y="633279"/>
            <a:ext cx="5641914" cy="568169"/>
          </a:xfrm>
          <a:prstGeom prst="rect">
            <a:avLst/>
          </a:prstGeom>
        </p:spPr>
        <p:txBody>
          <a:bodyPr wrap="square" lIns="0" tIns="0" rIns="0" bIns="0" rtlCol="0" anchor="t">
            <a:spAutoFit/>
          </a:bodyPr>
          <a:lstStyle/>
          <a:p>
            <a:pPr algn="l">
              <a:lnSpc>
                <a:spcPts val="4320"/>
              </a:lnSpc>
            </a:pPr>
            <a:r>
              <a:rPr lang="en-US" sz="4400" b="1" dirty="0">
                <a:solidFill>
                  <a:schemeClr val="tx2"/>
                </a:solidFill>
                <a:latin typeface="EB Garamond" panose="00000500000000000000" pitchFamily="2" charset="0"/>
                <a:ea typeface="EB Garamond" panose="00000500000000000000" pitchFamily="2" charset="0"/>
              </a:rPr>
              <a:t>Step-Wise Description</a:t>
            </a:r>
          </a:p>
        </p:txBody>
      </p:sp>
      <p:sp>
        <p:nvSpPr>
          <p:cNvPr id="9" name="TextBox 9"/>
          <p:cNvSpPr txBox="1"/>
          <p:nvPr/>
        </p:nvSpPr>
        <p:spPr>
          <a:xfrm>
            <a:off x="1049303" y="1409701"/>
            <a:ext cx="16324297" cy="9796849"/>
          </a:xfrm>
          <a:prstGeom prst="rect">
            <a:avLst/>
          </a:prstGeom>
        </p:spPr>
        <p:txBody>
          <a:bodyPr wrap="square" lIns="0" tIns="0" rIns="0" bIns="0" rtlCol="0" anchor="t">
            <a:spAutoFit/>
          </a:bodyPr>
          <a:lstStyle/>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1. Define Requirements:- </a:t>
            </a:r>
            <a:r>
              <a:rPr lang="en-GB" sz="2900" dirty="0">
                <a:solidFill>
                  <a:srgbClr val="000000"/>
                </a:solidFill>
                <a:latin typeface="EB Garamond" panose="00000500000000000000" pitchFamily="2" charset="0"/>
                <a:ea typeface="EB Garamond" panose="00000500000000000000" pitchFamily="2" charset="0"/>
              </a:rPr>
              <a:t>Identify the specific features you want to enhance through API integration, such as product updates, user authentication, payments, and order processing.</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2. Select E-commerce APIs:- </a:t>
            </a:r>
            <a:r>
              <a:rPr lang="en-GB" sz="2900" dirty="0">
                <a:solidFill>
                  <a:srgbClr val="000000"/>
                </a:solidFill>
                <a:latin typeface="EB Garamond" panose="00000500000000000000" pitchFamily="2" charset="0"/>
                <a:ea typeface="EB Garamond" panose="00000500000000000000" pitchFamily="2" charset="0"/>
              </a:rPr>
              <a:t>Choose reliable and well-documented APIs that align with your requirements. Common e-commerce APIs include those for product </a:t>
            </a:r>
            <a:r>
              <a:rPr lang="en-GB" sz="2900" dirty="0" err="1">
                <a:solidFill>
                  <a:srgbClr val="000000"/>
                </a:solidFill>
                <a:latin typeface="EB Garamond" panose="00000500000000000000" pitchFamily="2" charset="0"/>
                <a:ea typeface="EB Garamond" panose="00000500000000000000" pitchFamily="2" charset="0"/>
              </a:rPr>
              <a:t>catalogs</a:t>
            </a:r>
            <a:r>
              <a:rPr lang="en-GB" sz="2900" dirty="0">
                <a:solidFill>
                  <a:srgbClr val="000000"/>
                </a:solidFill>
                <a:latin typeface="EB Garamond" panose="00000500000000000000" pitchFamily="2" charset="0"/>
                <a:ea typeface="EB Garamond" panose="00000500000000000000" pitchFamily="2" charset="0"/>
              </a:rPr>
              <a:t>, payment gateways, and user authentication.</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3. API Authentication Setup:- </a:t>
            </a:r>
            <a:r>
              <a:rPr lang="en-GB" sz="2900" dirty="0">
                <a:solidFill>
                  <a:srgbClr val="000000"/>
                </a:solidFill>
                <a:latin typeface="EB Garamond" panose="00000500000000000000" pitchFamily="2" charset="0"/>
                <a:ea typeface="EB Garamond" panose="00000500000000000000" pitchFamily="2" charset="0"/>
              </a:rPr>
              <a:t>Implement secure authentication methods for API access. Obtain API keys or set up OAuth tokens to ensure secure communication between the frontend and backend systems.</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4. Review API Documentation:- </a:t>
            </a:r>
            <a:r>
              <a:rPr lang="en-GB" sz="2900" dirty="0">
                <a:solidFill>
                  <a:srgbClr val="000000"/>
                </a:solidFill>
                <a:latin typeface="EB Garamond" panose="00000500000000000000" pitchFamily="2" charset="0"/>
                <a:ea typeface="EB Garamond" panose="00000500000000000000" pitchFamily="2" charset="0"/>
              </a:rPr>
              <a:t>Thoroughly study the documentation provided by the selected APIs. Understand the available endpoints, request/response formats, and any specific requirements for making API calls.</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5. Frontend Request Handling:- </a:t>
            </a:r>
            <a:r>
              <a:rPr lang="en-GB" sz="2900" dirty="0">
                <a:solidFill>
                  <a:srgbClr val="000000"/>
                </a:solidFill>
                <a:latin typeface="EB Garamond" panose="00000500000000000000" pitchFamily="2" charset="0"/>
                <a:ea typeface="EB Garamond" panose="00000500000000000000" pitchFamily="2" charset="0"/>
              </a:rPr>
              <a:t>Set up code on the frontend to make asynchronous requests to the relevant API endpoints. Implement error handling to gracefully manage situations like network issues or API errors.</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7F01C2-F45A-BDA6-5F9F-1916A5F3215E}"/>
              </a:ext>
            </a:extLst>
          </p:cNvPr>
          <p:cNvSpPr txBox="1"/>
          <p:nvPr/>
        </p:nvSpPr>
        <p:spPr>
          <a:xfrm>
            <a:off x="609600" y="342900"/>
            <a:ext cx="17221200" cy="9694962"/>
          </a:xfrm>
          <a:prstGeom prst="rect">
            <a:avLst/>
          </a:prstGeom>
          <a:noFill/>
        </p:spPr>
        <p:txBody>
          <a:bodyPr wrap="square" rtlCol="0">
            <a:spAutoFit/>
          </a:bodyPr>
          <a:lstStyle/>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6. Data Parsing and Formatting:- </a:t>
            </a:r>
            <a:r>
              <a:rPr lang="en-GB" sz="2900" dirty="0">
                <a:solidFill>
                  <a:srgbClr val="000000"/>
                </a:solidFill>
                <a:latin typeface="EB Garamond" panose="00000500000000000000" pitchFamily="2" charset="0"/>
                <a:ea typeface="EB Garamond" panose="00000500000000000000" pitchFamily="2" charset="0"/>
              </a:rPr>
              <a:t>Parse the API responses to extract relevant information. Format and structure the data to seamlessly integrate with the frontend components. Handle different data formats such as JSON or XML.</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7. State Management Implementation:- </a:t>
            </a:r>
            <a:r>
              <a:rPr lang="en-GB" sz="2900" dirty="0">
                <a:solidFill>
                  <a:srgbClr val="000000"/>
                </a:solidFill>
                <a:latin typeface="EB Garamond" panose="00000500000000000000" pitchFamily="2" charset="0"/>
                <a:ea typeface="EB Garamond" panose="00000500000000000000" pitchFamily="2" charset="0"/>
              </a:rPr>
              <a:t>Implement effective state management to handle dynamic data obtained from APIs. Ensure that the frontend components update in real-time based on changes in the backend.</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8. User Feedback Integration:- </a:t>
            </a:r>
            <a:r>
              <a:rPr lang="en-GB" sz="2900" dirty="0">
                <a:solidFill>
                  <a:srgbClr val="000000"/>
                </a:solidFill>
                <a:latin typeface="EB Garamond" panose="00000500000000000000" pitchFamily="2" charset="0"/>
                <a:ea typeface="EB Garamond" panose="00000500000000000000" pitchFamily="2" charset="0"/>
              </a:rPr>
              <a:t>Provide visual feedback to users during API requests, such as loading indicators or error messages. Keep users informed about the status of their actions.</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9. Testing and Debugging:- </a:t>
            </a:r>
            <a:r>
              <a:rPr lang="en-GB" sz="2900" dirty="0">
                <a:solidFill>
                  <a:srgbClr val="000000"/>
                </a:solidFill>
                <a:latin typeface="EB Garamond" panose="00000500000000000000" pitchFamily="2" charset="0"/>
                <a:ea typeface="EB Garamond" panose="00000500000000000000" pitchFamily="2" charset="0"/>
              </a:rPr>
              <a:t>Conduct thorough testing of the API integrations in a controlled environment. Debug any issues that arise during testing to ensure a smooth user experience.</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10. Optimize for Performance:- </a:t>
            </a:r>
            <a:r>
              <a:rPr lang="en-GB" sz="2900" dirty="0">
                <a:solidFill>
                  <a:srgbClr val="000000"/>
                </a:solidFill>
                <a:latin typeface="EB Garamond" panose="00000500000000000000" pitchFamily="2" charset="0"/>
                <a:ea typeface="EB Garamond" panose="00000500000000000000" pitchFamily="2" charset="0"/>
              </a:rPr>
              <a:t>Fine-tune the integration for optimal performance. Minimize unnecessary API calls, leverage caching where appropriate, and optimize the code for speed.</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endParaRPr lang="en-IN" sz="2900" dirty="0"/>
          </a:p>
        </p:txBody>
      </p:sp>
    </p:spTree>
    <p:extLst>
      <p:ext uri="{BB962C8B-B14F-4D97-AF65-F5344CB8AC3E}">
        <p14:creationId xmlns:p14="http://schemas.microsoft.com/office/powerpoint/2010/main" val="2867715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B3C153-F850-E5E4-3EC1-DCE6713A6153}"/>
              </a:ext>
            </a:extLst>
          </p:cNvPr>
          <p:cNvSpPr txBox="1"/>
          <p:nvPr/>
        </p:nvSpPr>
        <p:spPr>
          <a:xfrm>
            <a:off x="381000" y="266700"/>
            <a:ext cx="17373600" cy="8658076"/>
          </a:xfrm>
          <a:prstGeom prst="rect">
            <a:avLst/>
          </a:prstGeom>
          <a:noFill/>
        </p:spPr>
        <p:txBody>
          <a:bodyPr wrap="square" rtlCol="0">
            <a:spAutoFit/>
          </a:bodyPr>
          <a:lstStyle/>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11. Security Measures:- </a:t>
            </a:r>
            <a:r>
              <a:rPr lang="en-GB" sz="2900" dirty="0">
                <a:solidFill>
                  <a:srgbClr val="000000"/>
                </a:solidFill>
                <a:latin typeface="EB Garamond" panose="00000500000000000000" pitchFamily="2" charset="0"/>
                <a:ea typeface="EB Garamond" panose="00000500000000000000" pitchFamily="2" charset="0"/>
              </a:rPr>
              <a:t>Double-check and enhance security measures, including encrypted communication, secure storage of API keys, and protection against common security threats.</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12. User Acceptance Testing (UAT):- </a:t>
            </a:r>
            <a:r>
              <a:rPr lang="en-GB" sz="2900" dirty="0">
                <a:solidFill>
                  <a:srgbClr val="000000"/>
                </a:solidFill>
                <a:latin typeface="EB Garamond" panose="00000500000000000000" pitchFamily="2" charset="0"/>
                <a:ea typeface="EB Garamond" panose="00000500000000000000" pitchFamily="2" charset="0"/>
              </a:rPr>
              <a:t>Conduct user acceptance testing with a small group of users or internal stakeholders to gather feedback and ensure that the integrated features meet user expectations</a:t>
            </a:r>
          </a:p>
          <a:p>
            <a:pPr algn="just">
              <a:lnSpc>
                <a:spcPts val="4756"/>
              </a:lnSpc>
            </a:pPr>
            <a:r>
              <a:rPr lang="en-GB" sz="2900" dirty="0">
                <a:solidFill>
                  <a:srgbClr val="000000"/>
                </a:solidFill>
                <a:latin typeface="EB Garamond" panose="00000500000000000000" pitchFamily="2" charset="0"/>
                <a:ea typeface="EB Garamond" panose="00000500000000000000" pitchFamily="2" charset="0"/>
              </a:rPr>
              <a:t>.</a:t>
            </a: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13. Documentation for Developers:- </a:t>
            </a:r>
            <a:r>
              <a:rPr lang="en-GB" sz="2900" dirty="0">
                <a:solidFill>
                  <a:srgbClr val="000000"/>
                </a:solidFill>
                <a:latin typeface="EB Garamond" panose="00000500000000000000" pitchFamily="2" charset="0"/>
                <a:ea typeface="EB Garamond" panose="00000500000000000000" pitchFamily="2" charset="0"/>
              </a:rPr>
              <a:t>Create internal documentation for developers working on the project. Include information on API endpoints, authentication procedures, and any specific considerations for maintaining the integration.</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14. Deployment:- </a:t>
            </a:r>
            <a:r>
              <a:rPr lang="en-GB" sz="2900" dirty="0">
                <a:solidFill>
                  <a:srgbClr val="000000"/>
                </a:solidFill>
                <a:latin typeface="EB Garamond" panose="00000500000000000000" pitchFamily="2" charset="0"/>
                <a:ea typeface="EB Garamond" panose="00000500000000000000" pitchFamily="2" charset="0"/>
              </a:rPr>
              <a:t>Deploy the integrated solution to the production environment. Monitor the system closely during and after deployment to catch any unforeseen issues.</a:t>
            </a:r>
          </a:p>
          <a:p>
            <a:pPr algn="just">
              <a:lnSpc>
                <a:spcPts val="4756"/>
              </a:lnSpc>
            </a:pPr>
            <a:endParaRPr lang="en-GB" sz="2900" dirty="0">
              <a:solidFill>
                <a:srgbClr val="000000"/>
              </a:solidFill>
              <a:latin typeface="EB Garamond" panose="00000500000000000000" pitchFamily="2" charset="0"/>
              <a:ea typeface="EB Garamond" panose="00000500000000000000" pitchFamily="2" charset="0"/>
            </a:endParaRPr>
          </a:p>
          <a:p>
            <a:pPr algn="just">
              <a:lnSpc>
                <a:spcPts val="4756"/>
              </a:lnSpc>
            </a:pPr>
            <a:r>
              <a:rPr lang="en-GB" sz="2900" b="1" dirty="0">
                <a:solidFill>
                  <a:srgbClr val="000000"/>
                </a:solidFill>
                <a:latin typeface="EB Garamond" panose="00000500000000000000" pitchFamily="2" charset="0"/>
                <a:ea typeface="EB Garamond" panose="00000500000000000000" pitchFamily="2" charset="0"/>
              </a:rPr>
              <a:t>15. Continuous Monitoring and Optimization:- </a:t>
            </a:r>
            <a:r>
              <a:rPr lang="en-GB" sz="2900" dirty="0">
                <a:solidFill>
                  <a:srgbClr val="000000"/>
                </a:solidFill>
                <a:latin typeface="EB Garamond" panose="00000500000000000000" pitchFamily="2" charset="0"/>
                <a:ea typeface="EB Garamond" panose="00000500000000000000" pitchFamily="2" charset="0"/>
              </a:rPr>
              <a:t>Implement monitoring tools to track the performance of API calls in real-time. Continuously monitor user feedback, track metrics, and optimize the integration based on the observed data.</a:t>
            </a:r>
          </a:p>
        </p:txBody>
      </p:sp>
    </p:spTree>
    <p:extLst>
      <p:ext uri="{BB962C8B-B14F-4D97-AF65-F5344CB8AC3E}">
        <p14:creationId xmlns:p14="http://schemas.microsoft.com/office/powerpoint/2010/main" val="891702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41040" y="5954136"/>
            <a:ext cx="350520" cy="747808"/>
          </a:xfrm>
          <a:custGeom>
            <a:avLst/>
            <a:gdLst/>
            <a:ahLst/>
            <a:cxnLst/>
            <a:rect l="l" t="t" r="r" b="b"/>
            <a:pathLst>
              <a:path w="350520" h="747808">
                <a:moveTo>
                  <a:pt x="0" y="0"/>
                </a:moveTo>
                <a:lnTo>
                  <a:pt x="350520" y="0"/>
                </a:lnTo>
                <a:lnTo>
                  <a:pt x="350520" y="747808"/>
                </a:lnTo>
                <a:lnTo>
                  <a:pt x="0" y="7478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5361212">
            <a:off x="-414078" y="7485214"/>
            <a:ext cx="2260754" cy="9525"/>
            <a:chOff x="0" y="0"/>
            <a:chExt cx="3014339" cy="12700"/>
          </a:xfrm>
        </p:grpSpPr>
        <p:sp>
          <p:nvSpPr>
            <p:cNvPr id="4" name="Freeform 4"/>
            <p:cNvSpPr/>
            <p:nvPr/>
          </p:nvSpPr>
          <p:spPr>
            <a:xfrm>
              <a:off x="0" y="0"/>
              <a:ext cx="3014345" cy="12700"/>
            </a:xfrm>
            <a:custGeom>
              <a:avLst/>
              <a:gdLst/>
              <a:ahLst/>
              <a:cxnLst/>
              <a:rect l="l" t="t" r="r" b="b"/>
              <a:pathLst>
                <a:path w="3014345" h="12700">
                  <a:moveTo>
                    <a:pt x="6350" y="0"/>
                  </a:moveTo>
                  <a:lnTo>
                    <a:pt x="3007995" y="0"/>
                  </a:lnTo>
                  <a:cubicBezTo>
                    <a:pt x="3011551" y="0"/>
                    <a:pt x="3014345" y="2794"/>
                    <a:pt x="3014345" y="6350"/>
                  </a:cubicBezTo>
                  <a:cubicBezTo>
                    <a:pt x="3014345" y="9906"/>
                    <a:pt x="3011551" y="12700"/>
                    <a:pt x="3007995" y="12700"/>
                  </a:cubicBezTo>
                  <a:lnTo>
                    <a:pt x="6350" y="12700"/>
                  </a:lnTo>
                  <a:cubicBezTo>
                    <a:pt x="2794" y="12700"/>
                    <a:pt x="0" y="9906"/>
                    <a:pt x="0" y="6350"/>
                  </a:cubicBezTo>
                  <a:cubicBezTo>
                    <a:pt x="0" y="2794"/>
                    <a:pt x="2794" y="0"/>
                    <a:pt x="6350" y="0"/>
                  </a:cubicBezTo>
                  <a:close/>
                </a:path>
              </a:pathLst>
            </a:custGeom>
            <a:solidFill>
              <a:srgbClr val="C88C32"/>
            </a:solidFill>
          </p:spPr>
        </p:sp>
      </p:grpSp>
      <p:grpSp>
        <p:nvGrpSpPr>
          <p:cNvPr id="5" name="Group 5"/>
          <p:cNvGrpSpPr/>
          <p:nvPr/>
        </p:nvGrpSpPr>
        <p:grpSpPr>
          <a:xfrm rot="5378808">
            <a:off x="-1348742" y="2906558"/>
            <a:ext cx="4130085" cy="9525"/>
            <a:chOff x="0" y="0"/>
            <a:chExt cx="5506780" cy="12700"/>
          </a:xfrm>
        </p:grpSpPr>
        <p:sp>
          <p:nvSpPr>
            <p:cNvPr id="6" name="Freeform 6"/>
            <p:cNvSpPr/>
            <p:nvPr/>
          </p:nvSpPr>
          <p:spPr>
            <a:xfrm>
              <a:off x="0" y="0"/>
              <a:ext cx="5506720" cy="12700"/>
            </a:xfrm>
            <a:custGeom>
              <a:avLst/>
              <a:gdLst/>
              <a:ahLst/>
              <a:cxnLst/>
              <a:rect l="l" t="t" r="r" b="b"/>
              <a:pathLst>
                <a:path w="5506720" h="12700">
                  <a:moveTo>
                    <a:pt x="6350" y="0"/>
                  </a:moveTo>
                  <a:lnTo>
                    <a:pt x="5500370" y="0"/>
                  </a:lnTo>
                  <a:cubicBezTo>
                    <a:pt x="5503926" y="0"/>
                    <a:pt x="5506720" y="2794"/>
                    <a:pt x="5506720" y="6350"/>
                  </a:cubicBezTo>
                  <a:cubicBezTo>
                    <a:pt x="5506720" y="9906"/>
                    <a:pt x="5503926" y="12700"/>
                    <a:pt x="5500370" y="12700"/>
                  </a:cubicBezTo>
                  <a:lnTo>
                    <a:pt x="6350" y="12700"/>
                  </a:lnTo>
                  <a:cubicBezTo>
                    <a:pt x="2794" y="12700"/>
                    <a:pt x="0" y="9906"/>
                    <a:pt x="0" y="6350"/>
                  </a:cubicBezTo>
                  <a:cubicBezTo>
                    <a:pt x="0" y="2794"/>
                    <a:pt x="2794" y="0"/>
                    <a:pt x="6350" y="0"/>
                  </a:cubicBezTo>
                  <a:close/>
                </a:path>
              </a:pathLst>
            </a:custGeom>
            <a:solidFill>
              <a:srgbClr val="223669"/>
            </a:solidFill>
          </p:spPr>
        </p:sp>
      </p:grpSp>
      <p:sp>
        <p:nvSpPr>
          <p:cNvPr id="7" name="Freeform 7"/>
          <p:cNvSpPr/>
          <p:nvPr/>
        </p:nvSpPr>
        <p:spPr>
          <a:xfrm>
            <a:off x="541040" y="451934"/>
            <a:ext cx="350520" cy="747808"/>
          </a:xfrm>
          <a:custGeom>
            <a:avLst/>
            <a:gdLst/>
            <a:ahLst/>
            <a:cxnLst/>
            <a:rect l="l" t="t" r="r" b="b"/>
            <a:pathLst>
              <a:path w="350520" h="747808">
                <a:moveTo>
                  <a:pt x="0" y="0"/>
                </a:moveTo>
                <a:lnTo>
                  <a:pt x="350520" y="0"/>
                </a:lnTo>
                <a:lnTo>
                  <a:pt x="350520" y="747808"/>
                </a:lnTo>
                <a:lnTo>
                  <a:pt x="0" y="74780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1059563" y="628242"/>
            <a:ext cx="5076750" cy="571500"/>
          </a:xfrm>
          <a:prstGeom prst="rect">
            <a:avLst/>
          </a:prstGeom>
        </p:spPr>
        <p:txBody>
          <a:bodyPr lIns="0" tIns="0" rIns="0" bIns="0" rtlCol="0" anchor="t">
            <a:spAutoFit/>
          </a:bodyPr>
          <a:lstStyle/>
          <a:p>
            <a:pPr algn="l">
              <a:lnSpc>
                <a:spcPts val="4320"/>
              </a:lnSpc>
            </a:pPr>
            <a:r>
              <a:rPr lang="en-US" sz="4400" b="1" dirty="0">
                <a:solidFill>
                  <a:schemeClr val="tx2"/>
                </a:solidFill>
                <a:latin typeface="EB Garamond" panose="00000500000000000000" pitchFamily="2" charset="0"/>
                <a:ea typeface="EB Garamond" panose="00000500000000000000" pitchFamily="2" charset="0"/>
              </a:rPr>
              <a:t>Task Summary</a:t>
            </a:r>
          </a:p>
        </p:txBody>
      </p:sp>
      <p:sp>
        <p:nvSpPr>
          <p:cNvPr id="9" name="TextBox 9"/>
          <p:cNvSpPr txBox="1"/>
          <p:nvPr/>
        </p:nvSpPr>
        <p:spPr>
          <a:xfrm>
            <a:off x="1594386" y="1793866"/>
            <a:ext cx="14727933" cy="7658635"/>
          </a:xfrm>
          <a:prstGeom prst="rect">
            <a:avLst/>
          </a:prstGeom>
        </p:spPr>
        <p:txBody>
          <a:bodyPr lIns="0" tIns="0" rIns="0" bIns="0" rtlCol="0" anchor="t">
            <a:spAutoFit/>
          </a:bodyPr>
          <a:lstStyle/>
          <a:p>
            <a:pPr algn="just">
              <a:lnSpc>
                <a:spcPts val="3480"/>
              </a:lnSpc>
              <a:spcBef>
                <a:spcPct val="0"/>
              </a:spcBef>
            </a:pPr>
            <a:r>
              <a:rPr lang="en-GB" sz="4000" dirty="0">
                <a:solidFill>
                  <a:srgbClr val="000000"/>
                </a:solidFill>
                <a:latin typeface="EB Garamond" panose="00000500000000000000" pitchFamily="2" charset="0"/>
                <a:ea typeface="EB Garamond" panose="00000500000000000000" pitchFamily="2" charset="0"/>
              </a:rPr>
              <a:t>The task involves enhancing the dynamic features of an e-commerce website through the systematic integration of APIs into the frontend. First, define the specific requirements for improvement, such as real-time product updates, secure user authentication, and seamless payment processing. Select reliable e-commerce APIs that align with these requirements and set up secure authentication methods, utilizing API keys or OAuth tokens. Thoroughly review and understand the API documentation, identifying key endpoints and data formats. Implement frontend code to handle asynchronous requests, parse API responses, and update the user interface in real-time. Ensure robust state management to handle dynamic data effectively. Provide user feedback during API requests and conduct thorough testing and debugging to address potential issues. Optimize the integration for performance and enhance security measures. Prioritize user acceptance testing to gather feedback before deployment. Finally, document the integration for developers and establish continuous monitoring and optimization processes to ensure a reliable and seamless e-commerce experience for users.</a:t>
            </a:r>
            <a:endParaRPr lang="en-US" sz="4000" dirty="0">
              <a:solidFill>
                <a:srgbClr val="000000"/>
              </a:solidFill>
              <a:latin typeface="EB Garamond" panose="00000500000000000000" pitchFamily="2" charset="0"/>
              <a:ea typeface="EB Garamond" panose="00000500000000000000" pitchFamily="2"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TotalTime>
  <Words>1329</Words>
  <Application>Microsoft Office PowerPoint</Application>
  <PresentationFormat>Custom</PresentationFormat>
  <Paragraphs>87</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 Bold</vt:lpstr>
      <vt:lpstr>Public Sans Bold Italics</vt:lpstr>
      <vt:lpstr>EB Garamond</vt:lpstr>
      <vt:lpstr>Arial</vt:lpstr>
      <vt:lpstr>Calibri</vt:lpstr>
      <vt:lpstr>Arimo Bold</vt:lpstr>
      <vt:lpstr>EB Garamond SemiBold</vt:lpstr>
      <vt:lpstr>EB Garamond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Nm 2.0_Task 4</dc:title>
  <dc:creator>DELL</dc:creator>
  <cp:lastModifiedBy>DELL</cp:lastModifiedBy>
  <cp:revision>6</cp:revision>
  <dcterms:created xsi:type="dcterms:W3CDTF">2006-08-16T00:00:00Z</dcterms:created>
  <dcterms:modified xsi:type="dcterms:W3CDTF">2023-11-22T15:46:24Z</dcterms:modified>
  <dc:identifier>DAF0NN2EapM</dc:identifier>
</cp:coreProperties>
</file>

<file path=docProps/thumbnail.jpeg>
</file>